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87" r:id="rId6"/>
    <p:sldId id="288" r:id="rId7"/>
    <p:sldId id="289" r:id="rId8"/>
    <p:sldId id="290" r:id="rId9"/>
    <p:sldId id="367" r:id="rId10"/>
    <p:sldId id="380" r:id="rId11"/>
    <p:sldId id="381" r:id="rId12"/>
    <p:sldId id="382" r:id="rId13"/>
    <p:sldId id="383" r:id="rId14"/>
    <p:sldId id="292" r:id="rId15"/>
    <p:sldId id="384" r:id="rId16"/>
    <p:sldId id="296" r:id="rId17"/>
    <p:sldId id="385" r:id="rId18"/>
    <p:sldId id="386" r:id="rId19"/>
    <p:sldId id="387" r:id="rId20"/>
    <p:sldId id="300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DA815-05D9-FA49-AC39-170BEDFA9B26}" v="53" dt="2020-01-06T15:36:26.933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61745677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91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1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1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77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06E553-BB1B-4318-AB3C-73896526A1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675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2B9097-D54D-B144-BB2C-3E8E994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 rtlCol="0"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263CC4-280A-A046-8F76-8CA435969D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 rtlCol="0"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6C9C4A-B38F-8845-98FC-B2F2951E3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 rtlCol="0"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Edit Master text styles</a:t>
            </a:r>
          </a:p>
          <a:p>
            <a:pPr lvl="1" rtl="0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EDC3-86D3-CD46-9D01-1290982E4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DA3F4-D5D0-C34F-8A51-61D5DC612E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323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194">
          <p15:clr>
            <a:srgbClr val="FBAE40"/>
          </p15:clr>
        </p15:guide>
        <p15:guide id="3" pos="5477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3918">
          <p15:clr>
            <a:srgbClr val="FBAE40"/>
          </p15:clr>
        </p15:guide>
        <p15:guide id="6" orient="horz" pos="4190">
          <p15:clr>
            <a:srgbClr val="FBAE40"/>
          </p15:clr>
        </p15:guide>
        <p15:guide id="7" orient="horz" pos="11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5615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  <p15:guide id="3" pos="5194">
          <p15:clr>
            <a:srgbClr val="FBAE40"/>
          </p15:clr>
        </p15:guide>
        <p15:guide id="4" orient="horz" pos="346">
          <p15:clr>
            <a:srgbClr val="FBAE40"/>
          </p15:clr>
        </p15:guide>
        <p15:guide id="5" orient="horz" pos="1106">
          <p15:clr>
            <a:srgbClr val="FBAE40"/>
          </p15:clr>
        </p15:guide>
        <p15:guide id="6" orient="horz" pos="3918">
          <p15:clr>
            <a:srgbClr val="FBAE40"/>
          </p15:clr>
        </p15:guide>
        <p15:guide id="7" orient="horz" pos="419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81" r:id="rId25"/>
    <p:sldLayoutId id="2147483682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F6908F5E-CD2E-E049-8B18-F425E33F2048}"/>
              </a:ext>
            </a:extLst>
          </p:cNvPr>
          <p:cNvSpPr/>
          <p:nvPr/>
        </p:nvSpPr>
        <p:spPr>
          <a:xfrm>
            <a:off x="2709644" y="-1952376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9" r="9"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 dirty="0"/>
              <a:t>Aula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2321" y="3969230"/>
            <a:ext cx="3925605" cy="2476945"/>
          </a:xfrm>
        </p:spPr>
        <p:txBody>
          <a:bodyPr rtlCol="0"/>
          <a:lstStyle/>
          <a:p>
            <a:pPr rtl="0"/>
            <a:r>
              <a:rPr lang="pt-PT" sz="3200" dirty="0"/>
              <a:t>Como se treina </a:t>
            </a:r>
            <a:br>
              <a:rPr lang="pt-PT" sz="3200" dirty="0"/>
            </a:br>
            <a:r>
              <a:rPr lang="pt-PT" sz="3200" dirty="0"/>
              <a:t>do </a:t>
            </a:r>
            <a:r>
              <a:rPr lang="pt-PT" sz="3200"/>
              <a:t>mesmo </a:t>
            </a:r>
            <a:br>
              <a:rPr lang="pt-PT" sz="3200"/>
            </a:br>
            <a:r>
              <a:rPr lang="pt-PT" sz="3200"/>
              <a:t>modo </a:t>
            </a:r>
            <a:r>
              <a:rPr lang="pt-PT" sz="3200" dirty="0"/>
              <a:t>que um explorador do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867" y="244421"/>
            <a:ext cx="1981255" cy="307478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Oceanos gelados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29719"/>
            <a:ext cx="1374770" cy="136490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Área 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050" y="438820"/>
            <a:ext cx="4832350" cy="241880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B78E95-5835-D747-BFE4-2FB66C27F2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Treino físico: perguntas para discussão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BD86EE-3B68-8847-B9AE-3EA301FCF8CB}"/>
              </a:ext>
            </a:extLst>
          </p:cNvPr>
          <p:cNvSpPr/>
          <p:nvPr/>
        </p:nvSpPr>
        <p:spPr>
          <a:xfrm>
            <a:off x="5226269" y="2222500"/>
            <a:ext cx="3468469" cy="24365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Que dificuldades sentiste ao arrastar os pneus?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Por que é que os exploradores arrastam pneus para se prepararem para o Ártico?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FFFFFF"/>
                </a:solidFill>
                <a:latin typeface="Century Gothic Bold"/>
              </a:rPr>
              <a:t>Como te sentirias a arrastar 120 kg durante 12 horas por dia?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94511B-271F-5541-865B-7F99ADBDBF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1345" y="2222500"/>
            <a:ext cx="4577855" cy="3051904"/>
          </a:xfrm>
          <a:prstGeom prst="roundRect">
            <a:avLst>
              <a:gd name="adj" fmla="val 26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139981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050" y="415063"/>
            <a:ext cx="4832350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CB54A1-69F7-B344-9ED8-B651B2CD1C05}"/>
              </a:ext>
            </a:extLst>
          </p:cNvPr>
          <p:cNvSpPr/>
          <p:nvPr/>
        </p:nvSpPr>
        <p:spPr>
          <a:xfrm>
            <a:off x="449263" y="2232439"/>
            <a:ext cx="3275557" cy="277768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Que dificuldades sentiste na atividade?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Que sensações viveste?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Por que motivo a preparação psicológica pode ser útil?</a:t>
            </a:r>
          </a:p>
          <a:p>
            <a:pPr marL="342900" indent="-342900" rtl="0">
              <a:spcAft>
                <a:spcPts val="500"/>
              </a:spcAft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Como seria ter que ir para a cama a -35ºC durante dois meses? </a:t>
            </a:r>
          </a:p>
        </p:txBody>
      </p:sp>
      <p:pic>
        <p:nvPicPr>
          <p:cNvPr id="9" name="Picture 2" descr="C:\Users\Jamie\Dropbox\OCEANS\[DE] OCEANS\FROZEN OCEANS\RESOURCES\CMP\full-images\de-oceans-extra2011-241.jpg">
            <a:extLst>
              <a:ext uri="{FF2B5EF4-FFF2-40B4-BE49-F238E27FC236}">
                <a16:creationId xmlns:a16="http://schemas.microsoft.com/office/drawing/2014/main" id="{9ADF9701-01C3-1346-9C92-E6931DBBC4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6299" y="2217196"/>
            <a:ext cx="4579938" cy="3057208"/>
          </a:xfrm>
          <a:prstGeom prst="roundRect">
            <a:avLst>
              <a:gd name="adj" fmla="val 339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9093994-F0DE-3342-AD13-00A06690532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>
                <a:solidFill>
                  <a:schemeClr val="bg2"/>
                </a:solidFill>
              </a:rPr>
              <a:t>Treino psicológico: perguntas para discussão</a:t>
            </a:r>
          </a:p>
        </p:txBody>
      </p:sp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415063"/>
            <a:ext cx="4699000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950570-82CA-7E4B-A314-523BBEA69FB4}"/>
              </a:ext>
            </a:extLst>
          </p:cNvPr>
          <p:cNvSpPr/>
          <p:nvPr/>
        </p:nvSpPr>
        <p:spPr>
          <a:xfrm>
            <a:off x="459202" y="2232439"/>
            <a:ext cx="8625431" cy="139268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Que riscos estão envolvidos em cada atividade?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Como é que o treino ajuda a diminuir os riscos?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Como é que o treino ajuda a alcançar sucesso?</a:t>
            </a:r>
          </a:p>
          <a:p>
            <a:pPr marL="342900" indent="-342900" rtl="0">
              <a:spcAft>
                <a:spcPts val="500"/>
              </a:spcAft>
              <a:buFont typeface="Calibri" pitchFamily="34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O que aconteceria se algo corresse mal no Ártico?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D37B3B-9B80-0945-9618-78021A6392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2" y="4018400"/>
            <a:ext cx="8245476" cy="262767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AEE5698-C00F-A741-8AB4-8DF4A16F6FED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 dirty="0">
                <a:solidFill>
                  <a:schemeClr val="bg2"/>
                </a:solidFill>
              </a:rPr>
              <a:t>Ponto de verificação </a:t>
            </a:r>
          </a:p>
          <a:p>
            <a:pPr algn="l" rtl="0" hangingPunct="1"/>
            <a:r>
              <a:rPr lang="pt-PT" sz="3400" dirty="0">
                <a:solidFill>
                  <a:schemeClr val="bg2"/>
                </a:solidFill>
              </a:rPr>
              <a:t>da aprendizagem</a:t>
            </a:r>
          </a:p>
        </p:txBody>
      </p:sp>
    </p:spTree>
    <p:extLst>
      <p:ext uri="{BB962C8B-B14F-4D97-AF65-F5344CB8AC3E}">
        <p14:creationId xmlns:p14="http://schemas.microsoft.com/office/powerpoint/2010/main" val="273135788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050" y="415063"/>
            <a:ext cx="4832350" cy="273845"/>
          </a:xfrm>
        </p:spPr>
        <p:txBody>
          <a:bodyPr rtlCol="0"/>
          <a:lstStyle/>
          <a:p>
            <a:pPr rtl="0"/>
            <a:r>
              <a:rPr lang="pt-PT"/>
              <a:t>Aula 2: Como se treina do mesmo modo que um explorador do Ártico?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9907618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Ponto de verificação da aprendizagem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95085229-D6E7-5241-A719-04AF5244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254884"/>
              </p:ext>
            </p:extLst>
          </p:nvPr>
        </p:nvGraphicFramePr>
        <p:xfrm>
          <a:off x="2352416" y="2570616"/>
          <a:ext cx="6600198" cy="4598174"/>
        </p:xfrm>
        <a:graphic>
          <a:graphicData uri="http://schemas.openxmlformats.org/drawingml/2006/table">
            <a:tbl>
              <a:tblPr/>
              <a:tblGrid>
                <a:gridCol w="66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7578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pt-PT" sz="17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Quais são as três coisas de que todos os seres humanos precisam para sobreviver?</a:t>
                      </a:r>
                      <a:endParaRPr kumimoji="0" lang="en-GB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pt-PT" sz="17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Como é que é o Ártico?</a:t>
                      </a:r>
                      <a:endParaRPr kumimoji="0" lang="pt-PT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pt-PT" sz="17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Porque é difícil sobreviver no Ártico?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pt-PT" sz="17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Porque é importante treinar fisicamente para o Ártico?</a:t>
                      </a:r>
                      <a:br>
                        <a:rPr kumimoji="0" lang="en-GB" sz="17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</a:br>
                      <a:endParaRPr kumimoji="0" lang="en-GB" sz="17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pt-PT" sz="1700" b="1" i="0" u="none" strike="noStrike" kern="0" cap="none" spc="0" normalizeH="0" noProof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uLnTx/>
                          <a:uFillTx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  <a:sym typeface="Calibri"/>
                        </a:rPr>
                        <a:t>Porque é importante treinar psicologicamente para o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824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623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510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GB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uLnTx/>
                        <a:uFillTx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E4D747B-E77F-3141-B32E-382F4D57BD9D}"/>
              </a:ext>
            </a:extLst>
          </p:cNvPr>
          <p:cNvSpPr/>
          <p:nvPr/>
        </p:nvSpPr>
        <p:spPr>
          <a:xfrm>
            <a:off x="449263" y="2668096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599B780-9019-EC4D-ACBF-FD43DCE662E4}"/>
              </a:ext>
            </a:extLst>
          </p:cNvPr>
          <p:cNvSpPr/>
          <p:nvPr/>
        </p:nvSpPr>
        <p:spPr>
          <a:xfrm>
            <a:off x="449263" y="3290747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B95D9CB-EDC0-7B43-9143-92CD81464690}"/>
              </a:ext>
            </a:extLst>
          </p:cNvPr>
          <p:cNvSpPr/>
          <p:nvPr/>
        </p:nvSpPr>
        <p:spPr>
          <a:xfrm>
            <a:off x="449264" y="4131866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9645EFA-C886-5F47-AB92-DFBCFD36490C}"/>
              </a:ext>
            </a:extLst>
          </p:cNvPr>
          <p:cNvSpPr/>
          <p:nvPr/>
        </p:nvSpPr>
        <p:spPr>
          <a:xfrm>
            <a:off x="449263" y="504310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6150" y="438820"/>
            <a:ext cx="4794250" cy="241880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graphicFrame>
        <p:nvGraphicFramePr>
          <p:cNvPr id="9" name="Group 236">
            <a:extLst>
              <a:ext uri="{FF2B5EF4-FFF2-40B4-BE49-F238E27FC236}">
                <a16:creationId xmlns:a16="http://schemas.microsoft.com/office/drawing/2014/main" id="{3CEB1C35-5790-904B-A2D1-C4599DCCB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977270"/>
              </p:ext>
            </p:extLst>
          </p:nvPr>
        </p:nvGraphicFramePr>
        <p:xfrm>
          <a:off x="371833" y="1997765"/>
          <a:ext cx="8322905" cy="4252295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1372">
                <a:tc>
                  <a:txBody>
                    <a:bodyPr/>
                    <a:lstStyle/>
                    <a:p>
                      <a:pPr marL="457200" indent="-45720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pt-PT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Quais são as três coisas de que todos os seres humanos precisam para sobreviver?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Comida, água, oxigénio (ar).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Como é que é o Ártico?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100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Frio, seco, deserto, árido, com poucos organismos vivos.</a:t>
                      </a:r>
                    </a:p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0F64B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Porque é difícil sobreviver no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180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 muito frio.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Toda a água está congelada. </a:t>
                      </a:r>
                      <a:br>
                        <a:rPr lang="en-GB" sz="1800" b="1" i="0" baseline="0" dirty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 difícil encontrar comida.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Perguntas-síntese: </a:t>
            </a:r>
            <a:r>
              <a:rPr lang="pt-PT" sz="3400">
                <a:solidFill>
                  <a:srgbClr val="6BD1D5"/>
                </a:solidFill>
              </a:rPr>
              <a:t>respostas</a:t>
            </a:r>
          </a:p>
        </p:txBody>
      </p:sp>
    </p:spTree>
    <p:extLst>
      <p:ext uri="{BB962C8B-B14F-4D97-AF65-F5344CB8AC3E}">
        <p14:creationId xmlns:p14="http://schemas.microsoft.com/office/powerpoint/2010/main" val="100170394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950" y="438820"/>
            <a:ext cx="4489450" cy="241880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0946CAC2-78C5-1747-B21F-639E9FF50BAA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Perguntas-síntese: </a:t>
            </a:r>
            <a:r>
              <a:rPr lang="pt-PT" sz="3400">
                <a:solidFill>
                  <a:srgbClr val="6BD1D5"/>
                </a:solidFill>
              </a:rPr>
              <a:t>respostas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C20AA70C-5F25-AC46-944A-40C7B4146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708360"/>
              </p:ext>
            </p:extLst>
          </p:nvPr>
        </p:nvGraphicFramePr>
        <p:xfrm>
          <a:off x="371833" y="1997765"/>
          <a:ext cx="8322905" cy="5185020"/>
        </p:xfrm>
        <a:graphic>
          <a:graphicData uri="http://schemas.openxmlformats.org/drawingml/2006/table">
            <a:tbl>
              <a:tblPr/>
              <a:tblGrid>
                <a:gridCol w="8322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333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Porque é importante treinar fisicamente para o Ártico?</a:t>
                      </a: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072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 condições são intensamente extremas, por isso, é muito perigoso.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Precisas de muita resistência para puxar o trenó.</a:t>
                      </a:r>
                    </a:p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Tens de estar preparado se as coisas correrem mal.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72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FEFC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Porque é importante treinar psicologicamente para o Ártico?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0995">
                <a:tc>
                  <a:txBody>
                    <a:bodyPr/>
                    <a:lstStyle/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 condições são intensamente extremas, por isso, é difícil fazer coisas simples.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Ficas facilmente cansado e insatisfeito.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Pode ser psicologicamente desgastante.</a:t>
                      </a:r>
                    </a:p>
                    <a:p>
                      <a:pPr marL="4508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t-PT" sz="1800" b="1" i="0">
                          <a:solidFill>
                            <a:srgbClr val="6BD1D5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Tens de ser resistente para continuar.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67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endParaRPr lang="en-GB" sz="1800" b="1" i="0" dirty="0">
                        <a:solidFill>
                          <a:srgbClr val="FEFC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4115">
                <a:tc>
                  <a:txBody>
                    <a:bodyPr/>
                    <a:lstStyle/>
                    <a:p>
                      <a:pPr marL="450850" indent="0" algn="l" rtl="0">
                        <a:spcBef>
                          <a:spcPts val="0"/>
                        </a:spcBef>
                        <a:spcAft>
                          <a:spcPts val="500"/>
                        </a:spcAft>
                        <a:buFont typeface="+mj-lt"/>
                        <a:buNone/>
                      </a:pPr>
                      <a:endParaRPr lang="en-GB" sz="1800" b="1" i="0" baseline="0" dirty="0">
                        <a:solidFill>
                          <a:srgbClr val="6BD1D5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63616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0" y="415063"/>
            <a:ext cx="4851400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16013AA0-A702-544D-9D74-6A9DB20411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088344"/>
              </p:ext>
            </p:extLst>
          </p:nvPr>
        </p:nvGraphicFramePr>
        <p:xfrm>
          <a:off x="2341907" y="2222500"/>
          <a:ext cx="6352831" cy="5620452"/>
        </p:xfrm>
        <a:graphic>
          <a:graphicData uri="http://schemas.openxmlformats.org/drawingml/2006/table">
            <a:tbl>
              <a:tblPr/>
              <a:tblGrid>
                <a:gridCol w="635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7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as três coisas básicas de que os seres humanos necessitam para sobreviver em qualquer lugar.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alguns dos desafios de sobrevivência no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por que motivo os exploradores do Ártico precisam de treino físico.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por que motivo os exploradores do Ártico precisam de treino psicológico.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758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5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712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0BF71-30A6-3548-91DE-155F6232AA1C}"/>
              </a:ext>
            </a:extLst>
          </p:cNvPr>
          <p:cNvSpPr/>
          <p:nvPr/>
        </p:nvSpPr>
        <p:spPr>
          <a:xfrm>
            <a:off x="449264" y="2222501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9F40792-FFAE-1C4A-895A-31DB2BECD35D}"/>
              </a:ext>
            </a:extLst>
          </p:cNvPr>
          <p:cNvSpPr/>
          <p:nvPr/>
        </p:nvSpPr>
        <p:spPr>
          <a:xfrm>
            <a:off x="449263" y="3289409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BD19954-699F-6145-AD6C-75868AEA3176}"/>
              </a:ext>
            </a:extLst>
          </p:cNvPr>
          <p:cNvSpPr/>
          <p:nvPr/>
        </p:nvSpPr>
        <p:spPr>
          <a:xfrm>
            <a:off x="449263" y="391899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6585509-2F64-5E4D-99E5-A3F12974984F}"/>
              </a:ext>
            </a:extLst>
          </p:cNvPr>
          <p:cNvSpPr/>
          <p:nvPr/>
        </p:nvSpPr>
        <p:spPr>
          <a:xfrm>
            <a:off x="449264" y="5344318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5362C504-BA67-4646-B49D-8B3837F8984D}"/>
              </a:ext>
            </a:extLst>
          </p:cNvPr>
          <p:cNvSpPr txBox="1">
            <a:spLocks/>
          </p:cNvSpPr>
          <p:nvPr/>
        </p:nvSpPr>
        <p:spPr>
          <a:xfrm>
            <a:off x="399491" y="1271547"/>
            <a:ext cx="8521225" cy="54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Ponto de verificação final </a:t>
            </a:r>
          </a:p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da aprendizagem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5552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0900" y="415063"/>
            <a:ext cx="4889500" cy="273845"/>
          </a:xfrm>
        </p:spPr>
        <p:txBody>
          <a:bodyPr rtlCol="0"/>
          <a:lstStyle/>
          <a:p>
            <a:pPr rtl="0"/>
            <a:r>
              <a:rPr lang="pt-PT"/>
              <a:t>Aula 2: Como se treina do mesmo modo que um explorador do Ártico?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Ponto de verificação final </a:t>
            </a:r>
          </a:p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da aprendizagem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0003A4-CFC3-204A-8567-20B476237598}"/>
              </a:ext>
            </a:extLst>
          </p:cNvPr>
          <p:cNvSpPr txBox="1"/>
          <p:nvPr/>
        </p:nvSpPr>
        <p:spPr>
          <a:xfrm>
            <a:off x="469753" y="241333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O que aprendeste hoje com os teus: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Olhos?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Ouvidos?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Corpo?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1" y="415063"/>
            <a:ext cx="4955309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032A89CD-F4A0-AA4D-AC5F-4CFC1A2E68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897326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PT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Pergunta-chave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Como se t_ _ _ _ _ do mesmo modo que um explorador do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DBF3EA0-5069-DE4C-A8FD-51DCB41E620B}"/>
              </a:ext>
            </a:extLst>
          </p:cNvPr>
          <p:cNvSpPr txBox="1"/>
          <p:nvPr/>
        </p:nvSpPr>
        <p:spPr>
          <a:xfrm>
            <a:off x="342938" y="1288487"/>
            <a:ext cx="52030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3300" b="1">
                <a:solidFill>
                  <a:srgbClr val="25243D"/>
                </a:solidFill>
                <a:latin typeface="Century Gothic Bold"/>
                <a:cs typeface="Akzidenz Grotesk BE Cn"/>
              </a:rPr>
              <a:t>Aula 2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891" y="415063"/>
            <a:ext cx="4650509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6F909386-B419-BC46-A4A5-98B369981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511712"/>
              </p:ext>
            </p:extLst>
          </p:nvPr>
        </p:nvGraphicFramePr>
        <p:xfrm>
          <a:off x="2341905" y="2161380"/>
          <a:ext cx="6717036" cy="6385560"/>
        </p:xfrm>
        <a:graphic>
          <a:graphicData uri="http://schemas.openxmlformats.org/drawingml/2006/table">
            <a:tbl>
              <a:tblPr/>
              <a:tblGrid>
                <a:gridCol w="6717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82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as três coisas básicas de que os seres humanos necessitam para sobreviver em qualquer lugar.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Localizar o Ártico no mapa.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0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as condições do Ártico</a:t>
                      </a: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br>
                        <a:rPr lang="en-GB" sz="18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alguns dos desafios de sobrevivência no Ártico.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por que motivo os exploradores do Ártico precisam de treino físico.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por que motivo os exploradores do Ártico precisam de treino psicológico.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9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2C95291-46C8-D04F-B8DC-4989C100D281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9CC0B4E-A459-7349-B0C7-5503A2EB03F5}"/>
              </a:ext>
            </a:extLst>
          </p:cNvPr>
          <p:cNvSpPr/>
          <p:nvPr/>
        </p:nvSpPr>
        <p:spPr>
          <a:xfrm>
            <a:off x="449263" y="333217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BFC265F-A57A-8747-9712-D298D291FF49}"/>
              </a:ext>
            </a:extLst>
          </p:cNvPr>
          <p:cNvSpPr/>
          <p:nvPr/>
        </p:nvSpPr>
        <p:spPr>
          <a:xfrm>
            <a:off x="449263" y="3958749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79887C2-F2F5-9244-81B7-CEDC2D4BEDF7}"/>
              </a:ext>
            </a:extLst>
          </p:cNvPr>
          <p:cNvSpPr/>
          <p:nvPr/>
        </p:nvSpPr>
        <p:spPr>
          <a:xfrm>
            <a:off x="449263" y="4982209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 dirty="0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CDB592C5-625D-6340-986A-1B81C7ACDCA9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1" y="415063"/>
            <a:ext cx="5080000" cy="273845"/>
          </a:xfrm>
        </p:spPr>
        <p:txBody>
          <a:bodyPr rtlCol="0"/>
          <a:lstStyle/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Rússia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Gronelândia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DD3A4F"/>
                </a:solidFill>
                <a:latin typeface="Century Gothic Bold"/>
              </a:rPr>
              <a:t>Círculo Polar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Oceano</a:t>
            </a:r>
          </a:p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50" y="438820"/>
            <a:ext cx="5518150" cy="241880"/>
          </a:xfrm>
        </p:spPr>
        <p:txBody>
          <a:bodyPr rtlCol="0"/>
          <a:lstStyle/>
          <a:p>
            <a:pPr rtl="0"/>
            <a:r>
              <a:rPr lang="pt-PT"/>
              <a:t>Aula 2: Como se treina do mesmo modo que um explorador do Ártico?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FBFC923-99D4-CF4E-BD90-4EEF7CD5DB15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FFFFFF"/>
                </a:solidFill>
              </a:rPr>
              <a:t>Apresentação breve de Ann Daniels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01E1A6-260E-124E-9F31-FF9FC3E231C9}"/>
              </a:ext>
            </a:extLst>
          </p:cNvPr>
          <p:cNvSpPr txBox="1"/>
          <p:nvPr/>
        </p:nvSpPr>
        <p:spPr>
          <a:xfrm>
            <a:off x="4572000" y="2241629"/>
            <a:ext cx="4122738" cy="37394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Olá! Chamo-me Ann Daniels e sou responsável pelas operações de gelo para a Catlin Arctic Survey.</a:t>
            </a:r>
          </a:p>
          <a:p>
            <a:pPr rtl="0"/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Estive em várias expedições e o meu transporte de trenós soma agora mais de 4.800 quilómetros e 400 dias!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Nem sempre fui uma exploradora; na verdade, candidatei-me à minha primeira expedição sem experiência!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pt-PT" sz="1600" b="1">
                <a:solidFill>
                  <a:srgbClr val="FFFFFF"/>
                </a:solidFill>
                <a:latin typeface="Century Gothic" panose="020B0502020202020204" pitchFamily="34" charset="0"/>
              </a:rPr>
              <a:t>O meu grande empenho, treino e dedicação ajudaram-me a ser resistente para poder enfrentar os desafios do Ártico. Achas que tens o que é preciso para te tornares um explorador?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65C2E1-C05F-7C49-918C-901045DDCA11}"/>
              </a:ext>
            </a:extLst>
          </p:cNvPr>
          <p:cNvSpPr/>
          <p:nvPr/>
        </p:nvSpPr>
        <p:spPr>
          <a:xfrm>
            <a:off x="1050758" y="2318085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E736AE-1DA7-D844-8242-70AF86ABF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641BAB-B8D1-244F-A13F-93E74F9152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8CFF44-7438-6E43-81B3-F4ECC2C7AC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pic>
        <p:nvPicPr>
          <p:cNvPr id="4" name="Picture 2" descr="C:\Users\Jamie\Dropbox\OCEANS\[DE] OCEANS\FROZEN OCEANS\RESOURCES\CMP\full-images\de-oceans-4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1" y="5340543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pt-PT" sz="3400">
                <a:solidFill>
                  <a:srgbClr val="FFFFFF"/>
                </a:solidFill>
                <a:latin typeface="Century Gothic Bold"/>
              </a:rPr>
              <a:t>Quais são 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pt-PT" sz="3400">
                <a:solidFill>
                  <a:srgbClr val="FFFFFF"/>
                </a:solidFill>
                <a:latin typeface="Century Gothic Bold"/>
              </a:rPr>
              <a:t>desafios?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08171201-D2AA-204D-B058-3BD8B4371A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00A19F4-99D7-1D4D-B533-ACDF163E62D6}"/>
              </a:ext>
            </a:extLst>
          </p:cNvPr>
          <p:cNvSpPr txBox="1">
            <a:spLocks/>
          </p:cNvSpPr>
          <p:nvPr/>
        </p:nvSpPr>
        <p:spPr>
          <a:xfrm>
            <a:off x="3743231" y="415063"/>
            <a:ext cx="4537169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52CF48-0FE7-234B-9553-6EE1DA4DD7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72860F-321F-EF4E-9FCE-C76DE2966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653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Jamie\Dropbox\OCEANS\[DE] OCEANS\FROZEN OCEANS\RESOURCES\CMP\full-images\de-oceans-2010-035.jpg">
            <a:extLst>
              <a:ext uri="{FF2B5EF4-FFF2-40B4-BE49-F238E27FC236}">
                <a16:creationId xmlns:a16="http://schemas.microsoft.com/office/drawing/2014/main" id="{A4E58CA2-28A2-5E4F-BA69-2CED68AB1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9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5367" y="5330596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pt-PT" sz="3400">
                <a:solidFill>
                  <a:srgbClr val="FFFFFF"/>
                </a:solidFill>
                <a:latin typeface="Century Gothic Bold"/>
              </a:rPr>
              <a:t>Quais são 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pt-PT" sz="3400">
                <a:solidFill>
                  <a:srgbClr val="FFFFFF"/>
                </a:solidFill>
                <a:latin typeface="Century Gothic Bold"/>
              </a:rPr>
              <a:t>desafios?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D56CCD82-7B22-0F40-8535-4680AD16D9D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3E2F9FB-6E5B-9748-B3CB-4E8FEEBA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415063"/>
            <a:ext cx="46228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03E253-EB08-894F-85E0-8263D97816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7BACD6-CD48-3B40-A599-3774C4874A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17605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98A168-55B6-CB4B-8D50-BBED9DCB6B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712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9263" y="5325743"/>
            <a:ext cx="8341726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algn="r" rtl="0"/>
            <a:r>
              <a:rPr lang="pt-PT" sz="3400">
                <a:solidFill>
                  <a:srgbClr val="25243D"/>
                </a:solidFill>
                <a:latin typeface="Century Gothic Bold"/>
              </a:rPr>
              <a:t>Quais são os </a:t>
            </a:r>
            <a:br>
              <a:rPr lang="en-GB" sz="3400" dirty="0">
                <a:solidFill>
                  <a:srgbClr val="25243D"/>
                </a:solidFill>
                <a:latin typeface="Century Gothic Bold"/>
              </a:rPr>
            </a:br>
            <a:r>
              <a:rPr lang="pt-PT" sz="3400">
                <a:solidFill>
                  <a:srgbClr val="25243D"/>
                </a:solidFill>
                <a:latin typeface="Century Gothic Bold"/>
              </a:rPr>
              <a:t>desafios?</a:t>
            </a:r>
          </a:p>
        </p:txBody>
      </p:sp>
      <p:sp>
        <p:nvSpPr>
          <p:cNvPr id="9" name="Shape 20">
            <a:extLst>
              <a:ext uri="{FF2B5EF4-FFF2-40B4-BE49-F238E27FC236}">
                <a16:creationId xmlns:a16="http://schemas.microsoft.com/office/drawing/2014/main" id="{2E634A0D-33D8-0942-86F9-B9E598F430B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2218A20-AD08-2849-8452-DBF8EB93CCC9}"/>
              </a:ext>
            </a:extLst>
          </p:cNvPr>
          <p:cNvSpPr txBox="1">
            <a:spLocks/>
          </p:cNvSpPr>
          <p:nvPr/>
        </p:nvSpPr>
        <p:spPr>
          <a:xfrm>
            <a:off x="3390900" y="415063"/>
            <a:ext cx="4889500" cy="273845"/>
          </a:xfrm>
          <a:prstGeom prst="rect">
            <a:avLst/>
          </a:prstGeom>
        </p:spPr>
        <p:txBody>
          <a:bodyPr rtlCol="0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1289E3-FCCA-DD40-9E2C-22E3ECA557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A17C57-1022-1246-B2FE-75D07B0583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649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4D6E94-E35C-8D49-BF1B-E122FD2DCE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63622" y="5334604"/>
            <a:ext cx="6759221" cy="10341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F64B1"/>
                </a:solidFill>
                <a:latin typeface="Akzidenz Grotesk BE Cn" panose="020B0506000000000000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pt-PT" sz="3400">
                <a:solidFill>
                  <a:srgbClr val="FFFFFF"/>
                </a:solidFill>
                <a:latin typeface="Century Gothic Bold"/>
              </a:rPr>
              <a:t>Quais são os </a:t>
            </a:r>
            <a:br>
              <a:rPr lang="en-GB" sz="3400" dirty="0">
                <a:solidFill>
                  <a:srgbClr val="FFFFFF"/>
                </a:solidFill>
                <a:latin typeface="Century Gothic Bold"/>
              </a:rPr>
            </a:br>
            <a:r>
              <a:rPr lang="pt-PT" sz="3400">
                <a:solidFill>
                  <a:srgbClr val="FFFFFF"/>
                </a:solidFill>
                <a:latin typeface="Century Gothic Bold"/>
              </a:rPr>
              <a:t>desafios?</a:t>
            </a:r>
          </a:p>
        </p:txBody>
      </p:sp>
      <p:sp>
        <p:nvSpPr>
          <p:cNvPr id="13" name="Shape 20">
            <a:extLst>
              <a:ext uri="{FF2B5EF4-FFF2-40B4-BE49-F238E27FC236}">
                <a16:creationId xmlns:a16="http://schemas.microsoft.com/office/drawing/2014/main" id="{45E9E27A-B389-8147-8F05-C2E4E054832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F22B6FF-3872-A741-81AD-06EA32343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232" y="415063"/>
            <a:ext cx="4537168" cy="327658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 dirty="0"/>
              <a:t>Aula 2: Como se treina do mesmo modo que um explorador do </a:t>
            </a:r>
            <a:r>
              <a:rPr lang="pt-PT" dirty="0" err="1"/>
              <a:t>Ártico</a:t>
            </a:r>
            <a:r>
              <a:rPr lang="pt-PT" dirty="0"/>
              <a:t>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35984B-A771-094C-A259-A2244A46D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C080FB-6296-4041-A317-6A5BC6BD06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121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http://purl.org/dc/elements/1.1/"/>
    <ds:schemaRef ds:uri="8dd429a2-b850-4aa5-85c2-8487e2b197cf"/>
    <ds:schemaRef ds:uri="7dd0c2b8-7301-49b5-921e-ab84ec4c20a5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F766577-D4E3-4F4C-B5DE-CD0941531D0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1789</TotalTime>
  <Words>922</Words>
  <Application>Microsoft Office PowerPoint</Application>
  <PresentationFormat>On-screen Show (4:3)</PresentationFormat>
  <Paragraphs>121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PowerPoint Presentation</vt:lpstr>
      <vt:lpstr>Aula 2: Como se treina do mesmo modo que um explorador do Ártico?</vt:lpstr>
      <vt:lpstr>PowerPoint Presentation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  <vt:lpstr>Aula 2: Como se treina do mesmo modo que um explorador do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127</cp:revision>
  <cp:lastPrinted>2018-10-15T11:47:29Z</cp:lastPrinted>
  <dcterms:modified xsi:type="dcterms:W3CDTF">2020-03-28T14:18:22Z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